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ileron Regular" charset="1" panose="00000500000000000000"/>
      <p:regular r:id="rId10"/>
    </p:embeddedFont>
    <p:embeddedFont>
      <p:font typeface="Aileron Regular Bold" charset="1" panose="00000800000000000000"/>
      <p:regular r:id="rId11"/>
    </p:embeddedFont>
    <p:embeddedFont>
      <p:font typeface="Aileron Regular Italics" charset="1" panose="00000500000000000000"/>
      <p:regular r:id="rId12"/>
    </p:embeddedFont>
    <p:embeddedFont>
      <p:font typeface="Aileron Regular Bold Italics" charset="1" panose="000008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Aileron Heavy" charset="1" panose="00000A00000000000000"/>
      <p:regular r:id="rId18"/>
    </p:embeddedFont>
    <p:embeddedFont>
      <p:font typeface="Aileron Heavy Bold" charset="1" panose="00000A00000000000000"/>
      <p:regular r:id="rId19"/>
    </p:embeddedFont>
    <p:embeddedFont>
      <p:font typeface="Aileron Heavy Italics" charset="1" panose="00000A00000000000000"/>
      <p:regular r:id="rId20"/>
    </p:embeddedFont>
    <p:embeddedFont>
      <p:font typeface="Aileron Heavy Bold Italics" charset="1" panose="00000A00000000000000"/>
      <p:regular r:id="rId21"/>
    </p:embeddedFont>
    <p:embeddedFont>
      <p:font typeface="Sacramento" charset="1" panose="02000507000000020000"/>
      <p:regular r:id="rId22"/>
    </p:embeddedFont>
    <p:embeddedFont>
      <p:font typeface="Code Pro" charset="1" panose="00000500000000000000"/>
      <p:regular r:id="rId23"/>
    </p:embeddedFont>
    <p:embeddedFont>
      <p:font typeface="Code Pro Bold" charset="1" panose="00000800000000000000"/>
      <p:regular r:id="rId24"/>
    </p:embeddedFont>
    <p:embeddedFont>
      <p:font typeface="Code Pro Bold" charset="1" panose="00000800000000000000"/>
      <p:regular r:id="rId25"/>
    </p:embeddedFont>
    <p:embeddedFont>
      <p:font typeface="Code Pro Bold Bold" charset="1" panose="00000A00000000000000"/>
      <p:regular r:id="rId26"/>
    </p:embeddedFont>
    <p:embeddedFont>
      <p:font typeface="Code Pro Light" charset="1" panose="00000500000000000000"/>
      <p:regular r:id="rId27"/>
    </p:embeddedFont>
    <p:embeddedFont>
      <p:font typeface="Code Pro Light Bold" charset="1" panose="000005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Squada One" charset="1" panose="02000000000000000000"/>
      <p:regular r:id="rId33"/>
    </p:embeddedFont>
    <p:embeddedFont>
      <p:font typeface="Yeseva One" charset="1" panose="000005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3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99208" y="5143500"/>
            <a:ext cx="5688792" cy="5143500"/>
            <a:chOff x="0" y="0"/>
            <a:chExt cx="1924357" cy="17399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24357" cy="1739900"/>
            </a:xfrm>
            <a:custGeom>
              <a:avLst/>
              <a:gdLst/>
              <a:ahLst/>
              <a:cxnLst/>
              <a:rect r="r" b="b" t="t" l="l"/>
              <a:pathLst>
                <a:path h="1739900" w="1924357">
                  <a:moveTo>
                    <a:pt x="0" y="0"/>
                  </a:moveTo>
                  <a:lnTo>
                    <a:pt x="1924357" y="0"/>
                  </a:lnTo>
                  <a:lnTo>
                    <a:pt x="1924357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7AAED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32764" y="0"/>
            <a:ext cx="3066444" cy="5143500"/>
            <a:chOff x="0" y="0"/>
            <a:chExt cx="1037291" cy="17399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037291" cy="1739900"/>
            </a:xfrm>
            <a:custGeom>
              <a:avLst/>
              <a:gdLst/>
              <a:ahLst/>
              <a:cxnLst/>
              <a:rect r="r" b="b" t="t" l="l"/>
              <a:pathLst>
                <a:path h="1739900" w="1037291">
                  <a:moveTo>
                    <a:pt x="0" y="0"/>
                  </a:moveTo>
                  <a:lnTo>
                    <a:pt x="1037291" y="0"/>
                  </a:lnTo>
                  <a:lnTo>
                    <a:pt x="1037291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E5C2F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64081" y="3014154"/>
            <a:ext cx="2134683" cy="212934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0" y="9258300"/>
            <a:ext cx="1960061" cy="1028700"/>
            <a:chOff x="0" y="0"/>
            <a:chExt cx="663033" cy="34798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63033" cy="347980"/>
            </a:xfrm>
            <a:custGeom>
              <a:avLst/>
              <a:gdLst/>
              <a:ahLst/>
              <a:cxnLst/>
              <a:rect r="r" b="b" t="t" l="l"/>
              <a:pathLst>
                <a:path h="347980" w="663033">
                  <a:moveTo>
                    <a:pt x="0" y="0"/>
                  </a:moveTo>
                  <a:lnTo>
                    <a:pt x="663033" y="0"/>
                  </a:lnTo>
                  <a:lnTo>
                    <a:pt x="663033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E5C2F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6510352"/>
            <a:ext cx="1960061" cy="2747948"/>
            <a:chOff x="0" y="0"/>
            <a:chExt cx="663033" cy="929553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63033" cy="929553"/>
            </a:xfrm>
            <a:custGeom>
              <a:avLst/>
              <a:gdLst/>
              <a:ahLst/>
              <a:cxnLst/>
              <a:rect r="r" b="b" t="t" l="l"/>
              <a:pathLst>
                <a:path h="929553" w="663033">
                  <a:moveTo>
                    <a:pt x="0" y="0"/>
                  </a:moveTo>
                  <a:lnTo>
                    <a:pt x="663033" y="0"/>
                  </a:lnTo>
                  <a:lnTo>
                    <a:pt x="663033" y="929553"/>
                  </a:lnTo>
                  <a:lnTo>
                    <a:pt x="0" y="929553"/>
                  </a:lnTo>
                  <a:close/>
                </a:path>
              </a:pathLst>
            </a:custGeom>
            <a:solidFill>
              <a:srgbClr val="7AAED8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60061" y="9258300"/>
            <a:ext cx="1031278" cy="102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1369" y="299131"/>
            <a:ext cx="4368662" cy="145913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44744" y="6172200"/>
            <a:ext cx="4618653" cy="4114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75275" y="3242754"/>
            <a:ext cx="8769512" cy="169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5"/>
              </a:lnSpc>
            </a:pPr>
            <a:r>
              <a:rPr lang="en-US" sz="12635">
                <a:solidFill>
                  <a:srgbClr val="FFFFFF"/>
                </a:solidFill>
                <a:latin typeface="Yeseva One"/>
              </a:rPr>
              <a:t>Mentisano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4488" y="2125432"/>
            <a:ext cx="9538947" cy="79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9"/>
              </a:lnSpc>
            </a:pPr>
            <a:r>
              <a:rPr lang="en-US" sz="4606" spc="709">
                <a:solidFill>
                  <a:srgbClr val="FFFFFF"/>
                </a:solidFill>
                <a:latin typeface="Glacial Indifference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4488" y="5324475"/>
            <a:ext cx="8163969" cy="51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3"/>
              </a:lnSpc>
            </a:pPr>
            <a:r>
              <a:rPr lang="en-US" sz="4607">
                <a:solidFill>
                  <a:srgbClr val="FFFFFF"/>
                </a:solidFill>
                <a:latin typeface="Sacramento"/>
              </a:rPr>
              <a:t>Self Care is how you take your power back!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040633" y="-1899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45573" y="1449774"/>
            <a:ext cx="7443277" cy="738745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854588" y="2307780"/>
            <a:ext cx="7404712" cy="5671440"/>
            <a:chOff x="0" y="0"/>
            <a:chExt cx="9872950" cy="75619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9872950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Code Pro"/>
                </a:rPr>
                <a:t>A recent study has found that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Code Pro"/>
                </a:rPr>
                <a:t>people who exercise report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50620"/>
              <a:ext cx="9872950" cy="2324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799"/>
                </a:lnSpc>
                <a:spcBef>
                  <a:spcPct val="0"/>
                </a:spcBef>
              </a:pPr>
              <a:r>
                <a:rPr lang="en-US" sz="11499" u="none">
                  <a:solidFill>
                    <a:srgbClr val="FFFFFF"/>
                  </a:solidFill>
                  <a:latin typeface="Code Pro Bold"/>
                </a:rPr>
                <a:t>43.2%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58845"/>
              <a:ext cx="9872950" cy="1504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 u="none">
                  <a:solidFill>
                    <a:srgbClr val="FFFFFF"/>
                  </a:solidFill>
                  <a:latin typeface="Code Pro Bold"/>
                </a:rPr>
                <a:t>less days of poor mental health than those who didn't exercise.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879171"/>
              <a:ext cx="9872950" cy="1682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ode Pro"/>
                </a:rPr>
                <a:t>With Mentisano, we brings you Breathing Exercises Routine and Relaxing Atmosphere through videos.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36011" y="1376395"/>
            <a:ext cx="9388423" cy="753421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63566" y="3179742"/>
            <a:ext cx="6921048" cy="3927517"/>
            <a:chOff x="0" y="0"/>
            <a:chExt cx="9228064" cy="52366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9228064" cy="2369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FFFFFF"/>
                  </a:solidFill>
                  <a:latin typeface="Code Pro Bold"/>
                </a:rPr>
                <a:t>We help individuals like you to care for their holistic well-being.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02099"/>
              <a:ext cx="9228064" cy="2434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Code Pro"/>
                </a:rPr>
                <a:t>Mentisano takes care for you even at your loneliest, so here are some fun and engaging games to make you feel excited and feel better!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0142" y="1212878"/>
            <a:ext cx="7591085" cy="8161622"/>
            <a:chOff x="0" y="0"/>
            <a:chExt cx="10121447" cy="10882163"/>
          </a:xfrm>
        </p:grpSpPr>
        <p:sp>
          <p:nvSpPr>
            <p:cNvPr name="TextBox 3" id="3"/>
            <p:cNvSpPr txBox="true"/>
            <p:nvPr/>
          </p:nvSpPr>
          <p:spPr>
            <a:xfrm rot="-2700000">
              <a:off x="-311942" y="9242685"/>
              <a:ext cx="2812899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Inpatient Treatment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2700000">
              <a:off x="2010669" y="9039480"/>
              <a:ext cx="2238148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Alternative Care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-2700000">
              <a:off x="2943498" y="9411941"/>
              <a:ext cx="3291628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Prescription Medication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2700000">
              <a:off x="5119406" y="9269503"/>
              <a:ext cx="2888751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Counselling/Therapy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2700000">
              <a:off x="7668766" y="8972375"/>
              <a:ext cx="2048346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Support Group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1184714" y="160468"/>
              <a:ext cx="8936733" cy="7984761"/>
              <a:chOff x="0" y="0"/>
              <a:chExt cx="10287000" cy="9191192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0" y="1831889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3670127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5508365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7346604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9184842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644991" y="-38100"/>
              <a:ext cx="404256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50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44646" y="1558852"/>
              <a:ext cx="404601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40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48094" y="3155804"/>
              <a:ext cx="401153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30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44991" y="4752756"/>
              <a:ext cx="404256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20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06707" y="6349709"/>
              <a:ext cx="342540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10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09797" y="7946661"/>
              <a:ext cx="239451" cy="35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Code Pro Light Bold"/>
                </a:rPr>
                <a:t>0 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1184714" y="160468"/>
              <a:ext cx="8936733" cy="7984761"/>
              <a:chOff x="0" y="0"/>
              <a:chExt cx="10287000" cy="9191192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-1732" y="7340217"/>
                <a:ext cx="1855125" cy="1850975"/>
              </a:xfrm>
              <a:custGeom>
                <a:avLst/>
                <a:gdLst/>
                <a:ahLst/>
                <a:cxnLst/>
                <a:rect r="r" b="b" t="t" l="l"/>
                <a:pathLst>
                  <a:path h="1850975" w="1855125">
                    <a:moveTo>
                      <a:pt x="1732" y="1850975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5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5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1850975"/>
                    </a:lnTo>
                    <a:close/>
                  </a:path>
                </a:pathLst>
              </a:custGeom>
              <a:solidFill>
                <a:srgbClr val="E5A8C3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2108835" y="5508365"/>
                <a:ext cx="1851660" cy="3682827"/>
              </a:xfrm>
              <a:custGeom>
                <a:avLst/>
                <a:gdLst/>
                <a:ahLst/>
                <a:cxnLst/>
                <a:rect r="r" b="b" t="t" l="l"/>
                <a:pathLst>
                  <a:path h="3682827" w="1851660">
                    <a:moveTo>
                      <a:pt x="0" y="3682827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8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8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3682827"/>
                    </a:lnTo>
                    <a:close/>
                  </a:path>
                </a:pathLst>
              </a:custGeom>
              <a:solidFill>
                <a:srgbClr val="E5A8C3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4217670" y="3670127"/>
                <a:ext cx="1851660" cy="5521065"/>
              </a:xfrm>
              <a:custGeom>
                <a:avLst/>
                <a:gdLst/>
                <a:ahLst/>
                <a:cxnLst/>
                <a:rect r="r" b="b" t="t" l="l"/>
                <a:pathLst>
                  <a:path h="5521065" w="1851660">
                    <a:moveTo>
                      <a:pt x="0" y="5521065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5521065"/>
                    </a:lnTo>
                    <a:close/>
                  </a:path>
                </a:pathLst>
              </a:custGeom>
              <a:solidFill>
                <a:srgbClr val="E5A8C3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6326505" y="1831889"/>
                <a:ext cx="1851660" cy="7359304"/>
              </a:xfrm>
              <a:custGeom>
                <a:avLst/>
                <a:gdLst/>
                <a:ahLst/>
                <a:cxnLst/>
                <a:rect r="r" b="b" t="t" l="l"/>
                <a:pathLst>
                  <a:path h="7359304" w="1851660">
                    <a:moveTo>
                      <a:pt x="0" y="7359303"/>
                    </a:moveTo>
                    <a:lnTo>
                      <a:pt x="0" y="148132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6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6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2"/>
                    </a:cubicBezTo>
                    <a:lnTo>
                      <a:pt x="1851660" y="7359303"/>
                    </a:lnTo>
                    <a:close/>
                  </a:path>
                </a:pathLst>
              </a:custGeom>
              <a:solidFill>
                <a:srgbClr val="E5A8C3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8435340" y="-6350"/>
                <a:ext cx="1851660" cy="9197542"/>
              </a:xfrm>
              <a:custGeom>
                <a:avLst/>
                <a:gdLst/>
                <a:ahLst/>
                <a:cxnLst/>
                <a:rect r="r" b="b" t="t" l="l"/>
                <a:pathLst>
                  <a:path h="9197542" w="1851660">
                    <a:moveTo>
                      <a:pt x="0" y="9197542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9197542"/>
                    </a:lnTo>
                    <a:close/>
                  </a:path>
                </a:pathLst>
              </a:custGeom>
              <a:solidFill>
                <a:srgbClr val="E5A8C3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0" y="8265723"/>
                <a:ext cx="1851660" cy="925469"/>
              </a:xfrm>
              <a:custGeom>
                <a:avLst/>
                <a:gdLst/>
                <a:ahLst/>
                <a:cxnLst/>
                <a:rect r="r" b="b" t="t" l="l"/>
                <a:pathLst>
                  <a:path h="925469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925469"/>
                    </a:lnTo>
                    <a:lnTo>
                      <a:pt x="0" y="925469"/>
                    </a:lnTo>
                    <a:close/>
                  </a:path>
                </a:pathLst>
              </a:custGeom>
              <a:solidFill>
                <a:srgbClr val="87CB70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2108835" y="6244931"/>
                <a:ext cx="1851660" cy="2946262"/>
              </a:xfrm>
              <a:custGeom>
                <a:avLst/>
                <a:gdLst/>
                <a:ahLst/>
                <a:cxnLst/>
                <a:rect r="r" b="b" t="t" l="l"/>
                <a:pathLst>
                  <a:path h="2946262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2946261"/>
                    </a:lnTo>
                    <a:lnTo>
                      <a:pt x="0" y="2946261"/>
                    </a:lnTo>
                    <a:close/>
                  </a:path>
                </a:pathLst>
              </a:custGeom>
              <a:solidFill>
                <a:srgbClr val="87CB70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4217670" y="4590305"/>
                <a:ext cx="1851660" cy="4600888"/>
              </a:xfrm>
              <a:custGeom>
                <a:avLst/>
                <a:gdLst/>
                <a:ahLst/>
                <a:cxnLst/>
                <a:rect r="r" b="b" t="t" l="l"/>
                <a:pathLst>
                  <a:path h="4600888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600887"/>
                    </a:lnTo>
                    <a:lnTo>
                      <a:pt x="0" y="4600887"/>
                    </a:lnTo>
                    <a:close/>
                  </a:path>
                </a:pathLst>
              </a:custGeom>
              <a:solidFill>
                <a:srgbClr val="87CB70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6326505" y="3303749"/>
                <a:ext cx="1851660" cy="5887443"/>
              </a:xfrm>
              <a:custGeom>
                <a:avLst/>
                <a:gdLst/>
                <a:ahLst/>
                <a:cxnLst/>
                <a:rect r="r" b="b" t="t" l="l"/>
                <a:pathLst>
                  <a:path h="5887443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887443"/>
                    </a:lnTo>
                    <a:lnTo>
                      <a:pt x="0" y="5887443"/>
                    </a:lnTo>
                    <a:close/>
                  </a:path>
                </a:pathLst>
              </a:custGeom>
              <a:solidFill>
                <a:srgbClr val="87CB70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8435340" y="1465257"/>
                <a:ext cx="1851660" cy="7725936"/>
              </a:xfrm>
              <a:custGeom>
                <a:avLst/>
                <a:gdLst/>
                <a:ahLst/>
                <a:cxnLst/>
                <a:rect r="r" b="b" t="t" l="l"/>
                <a:pathLst>
                  <a:path h="7725936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7725935"/>
                    </a:lnTo>
                    <a:lnTo>
                      <a:pt x="0" y="7725935"/>
                    </a:lnTo>
                    <a:close/>
                  </a:path>
                </a:pathLst>
              </a:custGeom>
              <a:solidFill>
                <a:srgbClr val="87CB70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0" y="9191192"/>
                <a:ext cx="1851660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E5E3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2108835" y="7718061"/>
                <a:ext cx="1851660" cy="1473131"/>
              </a:xfrm>
              <a:custGeom>
                <a:avLst/>
                <a:gdLst/>
                <a:ahLst/>
                <a:cxnLst/>
                <a:rect r="r" b="b" t="t" l="l"/>
                <a:pathLst>
                  <a:path h="1473131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473131"/>
                    </a:lnTo>
                    <a:lnTo>
                      <a:pt x="0" y="1473131"/>
                    </a:lnTo>
                    <a:close/>
                  </a:path>
                </a:pathLst>
              </a:custGeom>
              <a:solidFill>
                <a:srgbClr val="AEE5E3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4217670" y="6430660"/>
                <a:ext cx="1851660" cy="2760533"/>
              </a:xfrm>
              <a:custGeom>
                <a:avLst/>
                <a:gdLst/>
                <a:ahLst/>
                <a:cxnLst/>
                <a:rect r="r" b="b" t="t" l="l"/>
                <a:pathLst>
                  <a:path h="2760533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2760532"/>
                    </a:lnTo>
                    <a:lnTo>
                      <a:pt x="0" y="2760532"/>
                    </a:lnTo>
                    <a:close/>
                  </a:path>
                </a:pathLst>
              </a:custGeom>
              <a:solidFill>
                <a:srgbClr val="AEE5E3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6326505" y="5879506"/>
                <a:ext cx="1851660" cy="3311687"/>
              </a:xfrm>
              <a:custGeom>
                <a:avLst/>
                <a:gdLst/>
                <a:ahLst/>
                <a:cxnLst/>
                <a:rect r="r" b="b" t="t" l="l"/>
                <a:pathLst>
                  <a:path h="3311687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311686"/>
                    </a:lnTo>
                    <a:lnTo>
                      <a:pt x="0" y="3311686"/>
                    </a:lnTo>
                    <a:close/>
                  </a:path>
                </a:pathLst>
              </a:custGeom>
              <a:solidFill>
                <a:srgbClr val="AEE5E3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8435340" y="5144274"/>
                <a:ext cx="1851660" cy="4046919"/>
              </a:xfrm>
              <a:custGeom>
                <a:avLst/>
                <a:gdLst/>
                <a:ahLst/>
                <a:cxnLst/>
                <a:rect r="r" b="b" t="t" l="l"/>
                <a:pathLst>
                  <a:path h="4046919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046918"/>
                    </a:lnTo>
                    <a:lnTo>
                      <a:pt x="0" y="4046918"/>
                    </a:lnTo>
                    <a:close/>
                  </a:path>
                </a:pathLst>
              </a:custGeom>
              <a:solidFill>
                <a:srgbClr val="AEE5E3"/>
              </a:solidFill>
            </p:spPr>
          </p:sp>
        </p:grpSp>
      </p:grpSp>
      <p:grpSp>
        <p:nvGrpSpPr>
          <p:cNvPr name="Group 37" id="37"/>
          <p:cNvGrpSpPr/>
          <p:nvPr/>
        </p:nvGrpSpPr>
        <p:grpSpPr>
          <a:xfrm rot="0">
            <a:off x="1028700" y="1158902"/>
            <a:ext cx="6949381" cy="2381046"/>
            <a:chOff x="0" y="0"/>
            <a:chExt cx="9265841" cy="3174728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9525"/>
              <a:ext cx="9265841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 u="none">
                  <a:solidFill>
                    <a:srgbClr val="FFFFFF"/>
                  </a:solidFill>
                  <a:latin typeface="Code Pro Bold"/>
                </a:rPr>
                <a:t>Holistic Healing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670412"/>
              <a:ext cx="7034696" cy="1504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 u="none">
                  <a:solidFill>
                    <a:srgbClr val="FFFFFF"/>
                  </a:solidFill>
                  <a:latin typeface="Code Pro Bold"/>
                </a:rPr>
                <a:t>Treatments for mental health problems vary.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28700" y="5972801"/>
            <a:ext cx="8711442" cy="2121259"/>
            <a:chOff x="0" y="0"/>
            <a:chExt cx="11615256" cy="2828345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66675"/>
              <a:ext cx="11615256" cy="1442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59"/>
                </a:lnSpc>
                <a:spcBef>
                  <a:spcPct val="0"/>
                </a:spcBef>
              </a:pPr>
              <a:r>
                <a:rPr lang="en-US" sz="3185" u="none">
                  <a:solidFill>
                    <a:srgbClr val="FFFFFF"/>
                  </a:solidFill>
                  <a:latin typeface="Code Pro Bold"/>
                </a:rPr>
                <a:t>It can include a mix of therapy, medication, and a support system.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2114411"/>
              <a:ext cx="11615256" cy="713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59"/>
                </a:lnSpc>
                <a:spcBef>
                  <a:spcPct val="0"/>
                </a:spcBef>
              </a:pPr>
              <a:r>
                <a:rPr lang="en-US" sz="3185">
                  <a:solidFill>
                    <a:srgbClr val="FFFFFF"/>
                  </a:solidFill>
                  <a:latin typeface="Code Pro"/>
                </a:rPr>
                <a:t>Mentisano have it all.</a:t>
              </a:r>
            </a:p>
          </p:txBody>
        </p:sp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291071"/>
            <a:ext cx="8185772" cy="770485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370848" y="2568659"/>
            <a:ext cx="6653126" cy="5149681"/>
            <a:chOff x="0" y="0"/>
            <a:chExt cx="8870835" cy="68662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870835" cy="397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 u="none">
                  <a:solidFill>
                    <a:srgbClr val="FFFFFF"/>
                  </a:solidFill>
                  <a:latin typeface="Code Pro Bold"/>
                </a:rPr>
                <a:t>When do I seek professional help?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460438"/>
              <a:ext cx="8870835" cy="2405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Code Pro"/>
                </a:rPr>
                <a:t>You know it's time when you're comfortable seeking one.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 u="none">
                  <a:solidFill>
                    <a:srgbClr val="FFFFFF"/>
                  </a:solidFill>
                  <a:latin typeface="Code Pro"/>
                </a:rPr>
                <a:t>Book a therapist from Mentisano!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44149" y="2337505"/>
            <a:ext cx="8990184" cy="59447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3666" y="5420731"/>
            <a:ext cx="7524618" cy="186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We care about our hearts, so why can't we care for our minds?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u="none">
                <a:solidFill>
                  <a:srgbClr val="FFFFFF"/>
                </a:solidFill>
                <a:latin typeface="Code Pro"/>
              </a:rPr>
              <a:t>Book a Therapist.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3666" y="2328560"/>
            <a:ext cx="7524618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FFF"/>
                </a:solidFill>
                <a:latin typeface="Code Pro Bold"/>
              </a:rPr>
              <a:t>Don't hesitate to seek professional help.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6615464"/>
            <a:ext cx="7315200" cy="384380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5076278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891286" y="2433612"/>
            <a:ext cx="5755147" cy="148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ode Pro Bold"/>
              </a:rPr>
              <a:t>Rent a specialised person who understands you and connect with you.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1567" y="2243112"/>
            <a:ext cx="6124644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FFF"/>
                </a:solidFill>
                <a:latin typeface="Code Pro Bold"/>
              </a:rPr>
              <a:t>Connect with others.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41567" y="6043638"/>
            <a:ext cx="6124644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FFF"/>
                </a:solidFill>
                <a:latin typeface="Code Pro Bold"/>
              </a:rPr>
              <a:t>Acknowledge your feelings.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91286" y="6063322"/>
            <a:ext cx="5755147" cy="18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Code Pro Bold"/>
              </a:rPr>
              <a:t>Our trained workers will make you feel comfortable and give you a gist of love, care and affection just like a family member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471069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de Pro Bold"/>
              </a:rPr>
              <a:t>Risk Analysis and potential threats: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951824"/>
            <a:ext cx="14501220" cy="79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6"/>
              </a:lnSpc>
            </a:pPr>
          </a:p>
          <a:p>
            <a:pPr algn="l" marL="740535" indent="-370267" lvl="1">
              <a:lnSpc>
                <a:spcPts val="6276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Code Pro"/>
              </a:rPr>
              <a:t>Rent up service needs time and lot of work to come in play plus additional security, rules, and regulations with government permit may also be applicable.</a:t>
            </a:r>
          </a:p>
          <a:p>
            <a:pPr algn="l" marL="740535" indent="-370267" lvl="1">
              <a:lnSpc>
                <a:spcPts val="6276"/>
              </a:lnSpc>
              <a:buFont typeface="Arial"/>
              <a:buChar char="•"/>
            </a:pPr>
            <a:r>
              <a:rPr lang="en-US" sz="3429" u="none">
                <a:solidFill>
                  <a:srgbClr val="FFFFFF"/>
                </a:solidFill>
                <a:latin typeface="Code Pro"/>
              </a:rPr>
              <a:t>Our home therapies like videos, games may not be soothing for everyone as no treatment is 100% applicable.</a:t>
            </a:r>
          </a:p>
          <a:p>
            <a:pPr algn="l" marL="740535" indent="-370267" lvl="1">
              <a:lnSpc>
                <a:spcPts val="6276"/>
              </a:lnSpc>
              <a:buFont typeface="Arial"/>
              <a:buChar char="•"/>
            </a:pPr>
            <a:r>
              <a:rPr lang="en-US" sz="3429" u="none">
                <a:solidFill>
                  <a:srgbClr val="FFFFFF"/>
                </a:solidFill>
                <a:latin typeface="Code Pro"/>
              </a:rPr>
              <a:t>User data and privacy is at upmost priority for us as it may concern with personal feelings of users.</a:t>
            </a:r>
          </a:p>
          <a:p>
            <a:pPr algn="l" marL="740535" indent="-370267" lvl="1">
              <a:lnSpc>
                <a:spcPts val="6276"/>
              </a:lnSpc>
              <a:buFont typeface="Arial"/>
              <a:buChar char="•"/>
            </a:pPr>
            <a:r>
              <a:rPr lang="en-US" sz="3429" u="none">
                <a:solidFill>
                  <a:srgbClr val="FFFFFF"/>
                </a:solidFill>
                <a:latin typeface="Code Pro"/>
              </a:rPr>
              <a:t>Our application is only for mild mental issues or to practise mental health not for severe or urgent cases.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178212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de Pro Bold"/>
              </a:rPr>
              <a:t>Future Plans &amp; deployement: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375056"/>
            <a:ext cx="14501220" cy="717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6"/>
              </a:lnSpc>
            </a:pPr>
          </a:p>
          <a:p>
            <a:pPr algn="l" marL="740535" indent="-370267" lvl="1">
              <a:lnSpc>
                <a:spcPts val="6276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Code Pro"/>
              </a:rPr>
              <a:t>Our very first goal to deploy the app on real time basis.</a:t>
            </a:r>
          </a:p>
          <a:p>
            <a:pPr algn="l" marL="740535" indent="-370267" lvl="1">
              <a:lnSpc>
                <a:spcPts val="6276"/>
              </a:lnSpc>
              <a:buFont typeface="Arial"/>
              <a:buChar char="•"/>
            </a:pPr>
            <a:r>
              <a:rPr lang="en-US" sz="3429" u="none">
                <a:solidFill>
                  <a:srgbClr val="FFFFFF"/>
                </a:solidFill>
                <a:latin typeface="Code Pro"/>
              </a:rPr>
              <a:t>By analysing data, to ameliorate our app features more effective and fruitful for large audience.</a:t>
            </a:r>
          </a:p>
          <a:p>
            <a:pPr algn="l" marL="740535" indent="-370267" lvl="1">
              <a:lnSpc>
                <a:spcPts val="6276"/>
              </a:lnSpc>
              <a:buFont typeface="Arial"/>
              <a:buChar char="•"/>
            </a:pPr>
            <a:r>
              <a:rPr lang="en-US" sz="3429" u="none">
                <a:solidFill>
                  <a:srgbClr val="FFFFFF"/>
                </a:solidFill>
                <a:latin typeface="Code Pro"/>
              </a:rPr>
              <a:t>Building a platform like Twitter where people can share their thoughts without revealing their true identity and share their feelings to lighten their mood.</a:t>
            </a:r>
          </a:p>
          <a:p>
            <a:pPr algn="l" marL="740535" indent="-370267" lvl="1">
              <a:lnSpc>
                <a:spcPts val="6276"/>
              </a:lnSpc>
              <a:buFont typeface="Arial"/>
              <a:buChar char="•"/>
            </a:pPr>
            <a:r>
              <a:rPr lang="en-US" sz="3429" u="none">
                <a:solidFill>
                  <a:srgbClr val="FFFFFF"/>
                </a:solidFill>
                <a:latin typeface="Code Pro"/>
              </a:rPr>
              <a:t>For rent up service, we need to make the whole action plan and bring that to work practically.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8902" y="2791671"/>
            <a:ext cx="191796" cy="860276"/>
            <a:chOff x="0" y="0"/>
            <a:chExt cx="255728" cy="1147035"/>
          </a:xfrm>
        </p:grpSpPr>
        <p:sp>
          <p:nvSpPr>
            <p:cNvPr name="AutoShape 3" id="3"/>
            <p:cNvSpPr/>
            <p:nvPr/>
          </p:nvSpPr>
          <p:spPr>
            <a:xfrm rot="0"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931998" y="2791989"/>
            <a:ext cx="3338758" cy="3379014"/>
            <a:chOff x="0" y="0"/>
            <a:chExt cx="4451677" cy="450535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1072663" y="1126338"/>
              <a:ext cx="4505353" cy="2252676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62821"/>
              <a:ext cx="4367011" cy="4367011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973549" y="2791671"/>
            <a:ext cx="191796" cy="860276"/>
            <a:chOff x="0" y="0"/>
            <a:chExt cx="255728" cy="1147035"/>
          </a:xfrm>
        </p:grpSpPr>
        <p:sp>
          <p:nvSpPr>
            <p:cNvPr name="AutoShape 9" id="9"/>
            <p:cNvSpPr/>
            <p:nvPr/>
          </p:nvSpPr>
          <p:spPr>
            <a:xfrm rot="0"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4708405" y="6114362"/>
            <a:ext cx="191796" cy="860276"/>
            <a:chOff x="0" y="0"/>
            <a:chExt cx="255728" cy="1147035"/>
          </a:xfrm>
        </p:grpSpPr>
        <p:sp>
          <p:nvSpPr>
            <p:cNvPr name="AutoShape 12" id="12"/>
            <p:cNvSpPr/>
            <p:nvPr/>
          </p:nvSpPr>
          <p:spPr>
            <a:xfrm rot="0"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9048102" y="6114362"/>
            <a:ext cx="191796" cy="860276"/>
            <a:chOff x="0" y="0"/>
            <a:chExt cx="255728" cy="1147035"/>
          </a:xfrm>
        </p:grpSpPr>
        <p:sp>
          <p:nvSpPr>
            <p:cNvPr name="AutoShape 15" id="15"/>
            <p:cNvSpPr/>
            <p:nvPr/>
          </p:nvSpPr>
          <p:spPr>
            <a:xfrm rot="0"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3387799" y="6114362"/>
            <a:ext cx="191796" cy="860276"/>
            <a:chOff x="0" y="0"/>
            <a:chExt cx="255728" cy="1147035"/>
          </a:xfrm>
        </p:grpSpPr>
        <p:sp>
          <p:nvSpPr>
            <p:cNvPr name="AutoShape 18" id="18"/>
            <p:cNvSpPr/>
            <p:nvPr/>
          </p:nvSpPr>
          <p:spPr>
            <a:xfrm rot="0"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1028700" y="6114362"/>
            <a:ext cx="3338758" cy="3379014"/>
            <a:chOff x="0" y="0"/>
            <a:chExt cx="4451677" cy="4505353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-1126338" y="1126338"/>
              <a:ext cx="4505353" cy="2252676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84667" y="75521"/>
              <a:ext cx="4367011" cy="4367011"/>
            </a:xfrm>
            <a:prstGeom prst="rect">
              <a:avLst/>
            </a:prstGeom>
          </p:spPr>
        </p:pic>
      </p:grpSp>
      <p:sp>
        <p:nvSpPr>
          <p:cNvPr name="AutoShape 23" id="23"/>
          <p:cNvSpPr/>
          <p:nvPr/>
        </p:nvSpPr>
        <p:spPr>
          <a:xfrm rot="0">
            <a:off x="2602181" y="9437164"/>
            <a:ext cx="14614227" cy="54927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24" id="24"/>
          <p:cNvSpPr/>
          <p:nvPr/>
        </p:nvSpPr>
        <p:spPr>
          <a:xfrm rot="0">
            <a:off x="2645073" y="6114362"/>
            <a:ext cx="12997855" cy="53783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name="Group 25" id="25"/>
          <p:cNvGrpSpPr/>
          <p:nvPr/>
        </p:nvGrpSpPr>
        <p:grpSpPr>
          <a:xfrm rot="0">
            <a:off x="1028700" y="3922184"/>
            <a:ext cx="3146962" cy="1378585"/>
            <a:chOff x="0" y="0"/>
            <a:chExt cx="4195949" cy="183811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7C9EF"/>
                  </a:solidFill>
                  <a:latin typeface="Aileron Regular"/>
                </a:rPr>
                <a:t>1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90998"/>
              <a:ext cx="4195949" cy="1047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2200" spc="109">
                  <a:solidFill>
                    <a:srgbClr val="FFFFFF"/>
                  </a:solidFill>
                  <a:latin typeface="Aileron Regular"/>
                </a:rPr>
                <a:t>Brainstorming and Idea Generation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806672" y="3922184"/>
            <a:ext cx="3146962" cy="969010"/>
            <a:chOff x="0" y="0"/>
            <a:chExt cx="4195949" cy="129201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7C9EF"/>
                  </a:solidFill>
                  <a:latin typeface="Aileron Regular"/>
                </a:rPr>
                <a:t>2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90998"/>
              <a:ext cx="4195949" cy="501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2200" spc="109">
                  <a:solidFill>
                    <a:srgbClr val="FFFFFF"/>
                  </a:solidFill>
                  <a:latin typeface="Aileron Regular"/>
                </a:rPr>
                <a:t>Idea Selection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584644" y="3922184"/>
            <a:ext cx="3280312" cy="978535"/>
            <a:chOff x="0" y="0"/>
            <a:chExt cx="4373749" cy="130471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28575"/>
              <a:ext cx="43737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7C9EF"/>
                  </a:solidFill>
                  <a:latin typeface="Aileron Regular"/>
                </a:rPr>
                <a:t>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90998"/>
              <a:ext cx="4373749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2199" spc="109">
                  <a:solidFill>
                    <a:srgbClr val="FFFFFF"/>
                  </a:solidFill>
                  <a:latin typeface="Aileron Regular"/>
                </a:rPr>
                <a:t>Features in App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495966" y="3922184"/>
            <a:ext cx="3146962" cy="969010"/>
            <a:chOff x="0" y="0"/>
            <a:chExt cx="4195949" cy="1292013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7C9EF"/>
                  </a:solidFill>
                  <a:latin typeface="Aileron Regular"/>
                </a:rPr>
                <a:t>4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90998"/>
              <a:ext cx="4195949" cy="501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2200" spc="109">
                  <a:solidFill>
                    <a:srgbClr val="FFFFFF"/>
                  </a:solidFill>
                  <a:latin typeface="Aileron Regular"/>
                </a:rPr>
                <a:t>Start of Development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230822" y="7398994"/>
            <a:ext cx="3146962" cy="969010"/>
            <a:chOff x="0" y="0"/>
            <a:chExt cx="4195949" cy="1292013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7C9EF"/>
                  </a:solidFill>
                  <a:latin typeface="Aileron Regular"/>
                </a:rPr>
                <a:t>5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90998"/>
              <a:ext cx="4195949" cy="501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2200" spc="109">
                  <a:solidFill>
                    <a:srgbClr val="FFFFFF"/>
                  </a:solidFill>
                  <a:latin typeface="Aileron Regular"/>
                </a:rPr>
                <a:t>End of Development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570519" y="7398994"/>
            <a:ext cx="3146962" cy="969010"/>
            <a:chOff x="0" y="0"/>
            <a:chExt cx="4195949" cy="1292013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7C9EF"/>
                  </a:solidFill>
                  <a:latin typeface="Aileron Regular"/>
                </a:rPr>
                <a:t>6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790998"/>
              <a:ext cx="4195949" cy="501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2200" spc="109">
                  <a:solidFill>
                    <a:srgbClr val="FFFFFF"/>
                  </a:solidFill>
                  <a:latin typeface="Aileron Regular"/>
                </a:rPr>
                <a:t>Testing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1910216" y="7398994"/>
            <a:ext cx="3146962" cy="978535"/>
            <a:chOff x="0" y="0"/>
            <a:chExt cx="4195949" cy="1304713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7C9EF"/>
                  </a:solidFill>
                  <a:latin typeface="Aileron Regular"/>
                </a:rPr>
                <a:t>7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790998"/>
              <a:ext cx="4195949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2199" spc="109">
                  <a:solidFill>
                    <a:srgbClr val="FFFFFF"/>
                  </a:solidFill>
                  <a:latin typeface="Aileron Regular"/>
                </a:rPr>
                <a:t>Prototype Ready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28700" y="906886"/>
            <a:ext cx="12246346" cy="1104900"/>
            <a:chOff x="0" y="0"/>
            <a:chExt cx="16328461" cy="1473200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38100"/>
              <a:ext cx="16328461" cy="769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07">
                  <a:solidFill>
                    <a:srgbClr val="FFFFFF"/>
                  </a:solidFill>
                  <a:latin typeface="Aileron Heavy Bold"/>
                </a:rPr>
                <a:t>Mentisano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859155"/>
              <a:ext cx="1632846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Aileron Regular"/>
                </a:rPr>
                <a:t>Project Timeline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rot="0">
            <a:off x="-1625042" y="10160000"/>
            <a:ext cx="19913042" cy="200830"/>
          </a:xfrm>
          <a:prstGeom prst="rect">
            <a:avLst/>
          </a:prstGeom>
          <a:solidFill>
            <a:srgbClr val="3EDAD8"/>
          </a:solidFill>
        </p:spPr>
      </p:sp>
      <p:sp>
        <p:nvSpPr>
          <p:cNvPr name="AutoShape 50" id="50"/>
          <p:cNvSpPr/>
          <p:nvPr/>
        </p:nvSpPr>
        <p:spPr>
          <a:xfrm rot="0">
            <a:off x="0" y="0"/>
            <a:ext cx="18288000" cy="200870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name="Group 51" id="51"/>
          <p:cNvGrpSpPr/>
          <p:nvPr/>
        </p:nvGrpSpPr>
        <p:grpSpPr>
          <a:xfrm rot="0">
            <a:off x="2506283" y="2791671"/>
            <a:ext cx="191796" cy="860276"/>
            <a:chOff x="0" y="0"/>
            <a:chExt cx="255728" cy="1147035"/>
          </a:xfrm>
        </p:grpSpPr>
        <p:sp>
          <p:nvSpPr>
            <p:cNvPr name="AutoShape 52" id="52"/>
            <p:cNvSpPr/>
            <p:nvPr/>
          </p:nvSpPr>
          <p:spPr>
            <a:xfrm rot="0"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name="Picture 53" id="5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name="Group 54" id="54"/>
          <p:cNvGrpSpPr/>
          <p:nvPr/>
        </p:nvGrpSpPr>
        <p:grpSpPr>
          <a:xfrm rot="0">
            <a:off x="6284255" y="2791671"/>
            <a:ext cx="191796" cy="860276"/>
            <a:chOff x="0" y="0"/>
            <a:chExt cx="255728" cy="1147035"/>
          </a:xfrm>
        </p:grpSpPr>
        <p:sp>
          <p:nvSpPr>
            <p:cNvPr name="AutoShape 55" id="55"/>
            <p:cNvSpPr/>
            <p:nvPr/>
          </p:nvSpPr>
          <p:spPr>
            <a:xfrm rot="0">
              <a:off x="90504" y="0"/>
              <a:ext cx="74720" cy="1019171"/>
            </a:xfrm>
            <a:prstGeom prst="rect">
              <a:avLst/>
            </a:prstGeom>
            <a:solidFill>
              <a:srgbClr val="3EDAD8"/>
            </a:solidFill>
          </p:spPr>
        </p:sp>
        <p:pic>
          <p:nvPicPr>
            <p:cNvPr name="Picture 56" id="5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91307"/>
              <a:ext cx="255728" cy="255728"/>
            </a:xfrm>
            <a:prstGeom prst="rect">
              <a:avLst/>
            </a:prstGeom>
          </p:spPr>
        </p:pic>
      </p:grpSp>
      <p:sp>
        <p:nvSpPr>
          <p:cNvPr name="AutoShape 57" id="57"/>
          <p:cNvSpPr/>
          <p:nvPr/>
        </p:nvSpPr>
        <p:spPr>
          <a:xfrm rot="0">
            <a:off x="1028700" y="2791671"/>
            <a:ext cx="14614227" cy="61403"/>
          </a:xfrm>
          <a:prstGeom prst="rect">
            <a:avLst/>
          </a:prstGeom>
          <a:solidFill>
            <a:srgbClr val="86EAE9"/>
          </a:solidFill>
        </p:spPr>
      </p:sp>
      <p:pic>
        <p:nvPicPr>
          <p:cNvPr name="Picture 58" id="5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6052090" y="6999830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18323" y="3283415"/>
            <a:ext cx="8651353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8902" y="276363"/>
            <a:ext cx="4368662" cy="14591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7565" y="1073514"/>
            <a:ext cx="9052871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19"/>
              </a:lnSpc>
              <a:spcBef>
                <a:spcPct val="0"/>
              </a:spcBef>
            </a:pPr>
            <a:r>
              <a:rPr lang="en-US" sz="8599" u="none">
                <a:solidFill>
                  <a:srgbClr val="FFFFFF"/>
                </a:solidFill>
                <a:latin typeface="Code Pr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5915" y="4989431"/>
            <a:ext cx="2654933" cy="264456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r="223" t="-5971" b="-44308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085696" y="4989431"/>
            <a:ext cx="2654933" cy="2644562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54882" r="223" t="0" b="-5506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675367" y="4989431"/>
            <a:ext cx="2654933" cy="2644562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2569" r="-1701" t="-57734" b="-870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755002" y="4979815"/>
            <a:ext cx="2654933" cy="2644562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 t="-20554" b="-861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301537" y="4989431"/>
            <a:ext cx="2654933" cy="2644562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1606" r="-34427" t="-37201" b="-71774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35915" y="299131"/>
            <a:ext cx="3089815" cy="103200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042335" y="2321979"/>
            <a:ext cx="2437333" cy="243733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96766" y="427082"/>
            <a:ext cx="16896433" cy="189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30"/>
              </a:lnSpc>
            </a:pPr>
            <a:r>
              <a:rPr lang="en-US" sz="12809">
                <a:solidFill>
                  <a:srgbClr val="FFFFFF"/>
                </a:solidFill>
                <a:latin typeface="Squada One"/>
              </a:rPr>
              <a:t>Team Mentisano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84243" y="9220200"/>
            <a:ext cx="9119514" cy="41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470">
                <a:solidFill>
                  <a:srgbClr val="FFFFFF"/>
                </a:solidFill>
                <a:latin typeface="Open Sans"/>
              </a:rPr>
              <a:t>EB15 (Team No. 75)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468349" y="7756330"/>
            <a:ext cx="4063461" cy="46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>
                <a:solidFill>
                  <a:srgbClr val="FFFFFF"/>
                </a:solidFill>
                <a:latin typeface="Open Sans Bold"/>
              </a:rPr>
              <a:t>AADI JAIN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198967" y="8309172"/>
            <a:ext cx="3524697" cy="33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ns"/>
              </a:rPr>
              <a:t>Project Manager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61374" y="7756330"/>
            <a:ext cx="3703577" cy="46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>
                <a:solidFill>
                  <a:srgbClr val="FFFFFF"/>
                </a:solidFill>
                <a:latin typeface="Open Sans Bold"/>
              </a:rPr>
              <a:t>CHIRAG AGGARWAL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51350" y="8313538"/>
            <a:ext cx="3523625" cy="33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ns"/>
              </a:rPr>
              <a:t>App Development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16806" y="7756330"/>
            <a:ext cx="4540017" cy="46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>
                <a:solidFill>
                  <a:srgbClr val="FFFFFF"/>
                </a:solidFill>
                <a:latin typeface="Open Sans Bold"/>
              </a:rPr>
              <a:t>RUDRANSH SRIVASTAVA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05062" y="8309172"/>
            <a:ext cx="3563506" cy="33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ns"/>
              </a:rPr>
              <a:t>Creative and Content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03095" y="7746714"/>
            <a:ext cx="4515813" cy="46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>
                <a:solidFill>
                  <a:srgbClr val="FFFFFF"/>
                </a:solidFill>
                <a:latin typeface="Open Sans Bold"/>
              </a:rPr>
              <a:t>VIDHI SAXENA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61479" y="8309172"/>
            <a:ext cx="3241978" cy="33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ns"/>
              </a:rPr>
              <a:t>App Development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71097" y="7756330"/>
            <a:ext cx="4515813" cy="46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>
                <a:solidFill>
                  <a:srgbClr val="FFFFFF"/>
                </a:solidFill>
                <a:latin typeface="Open Sans Bold"/>
              </a:rPr>
              <a:t>VISHV SINGH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46022" y="8313538"/>
            <a:ext cx="3241978" cy="33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Open Sans"/>
              </a:rPr>
              <a:t>Design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357852"/>
            <a:ext cx="9652743" cy="719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2896" indent="-391448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FFFFFF"/>
                </a:solidFill>
                <a:latin typeface="Code Pro"/>
              </a:rPr>
              <a:t>https://www.canva.com/</a:t>
            </a:r>
          </a:p>
          <a:p>
            <a:pPr marL="782896" indent="-391448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FFFFFF"/>
                </a:solidFill>
                <a:latin typeface="Code Pro"/>
              </a:rPr>
              <a:t>https://flutter.dev/</a:t>
            </a:r>
          </a:p>
          <a:p>
            <a:pPr marL="782896" indent="-391448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FFFFFF"/>
                </a:solidFill>
                <a:latin typeface="Code Pro"/>
              </a:rPr>
              <a:t>https://pub.dev</a:t>
            </a:r>
          </a:p>
          <a:p>
            <a:pPr marL="782896" indent="-391448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FFFFFF"/>
                </a:solidFill>
                <a:latin typeface="Code Pro"/>
              </a:rPr>
              <a:t>https://www.apollo247.com</a:t>
            </a:r>
          </a:p>
          <a:p>
            <a:pPr marL="782896" indent="-391448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FFFFFF"/>
                </a:solidFill>
                <a:latin typeface="Code Pro"/>
              </a:rPr>
              <a:t>https://stackoverflow.com/</a:t>
            </a:r>
          </a:p>
          <a:p>
            <a:pPr marL="782896" indent="-391448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FFFFFF"/>
                </a:solidFill>
                <a:latin typeface="Code Pro"/>
              </a:rPr>
              <a:t>https://www.unicef.org/mental-health-on-my-mind</a:t>
            </a:r>
          </a:p>
          <a:p>
            <a:pPr marL="782896" indent="-391448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FFFFFF"/>
                </a:solidFill>
                <a:latin typeface="Code Pro"/>
              </a:rPr>
              <a:t>https://www.flock.com/ (Communication purpose)</a:t>
            </a:r>
          </a:p>
          <a:p>
            <a:pPr marL="782896" indent="-391448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FFFFFF"/>
                </a:solidFill>
                <a:latin typeface="Code Pro"/>
              </a:rPr>
              <a:t>https://www.pexels.com</a:t>
            </a:r>
          </a:p>
          <a:p>
            <a:pPr algn="l" marL="0" indent="0" lvl="0">
              <a:lnSpc>
                <a:spcPts val="5076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82908" y="1792061"/>
            <a:ext cx="6095430" cy="670287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19175"/>
            <a:ext cx="752461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de Pro Bold"/>
              </a:rPr>
              <a:t>References: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6491" y="1406201"/>
            <a:ext cx="8316660" cy="74745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2183" y="174224"/>
            <a:ext cx="2558302" cy="85447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494856" y="1426143"/>
            <a:ext cx="6706653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FFF"/>
                </a:solidFill>
                <a:latin typeface="Code Pro Bold"/>
              </a:rPr>
              <a:t>Have you felt any of these?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94856" y="3920996"/>
            <a:ext cx="544732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Eating or sleeping too little or too much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94856" y="5161899"/>
            <a:ext cx="544732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Having low energy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94856" y="5983703"/>
            <a:ext cx="544732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Feeling unusually confused, on edge, or scared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94856" y="7224606"/>
            <a:ext cx="544732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Hearing voices or believing things that are untrue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94856" y="8465509"/>
            <a:ext cx="544732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Inability to perform daily tasks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84590" y="4461622"/>
            <a:ext cx="8115300" cy="714146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84590" y="724185"/>
            <a:ext cx="8318820" cy="3295789"/>
            <a:chOff x="0" y="0"/>
            <a:chExt cx="11091760" cy="43943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1091760" cy="336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959"/>
                </a:lnSpc>
                <a:spcBef>
                  <a:spcPct val="0"/>
                </a:spcBef>
              </a:pPr>
              <a:r>
                <a:rPr lang="en-US" sz="8299" u="none">
                  <a:solidFill>
                    <a:srgbClr val="FFFFFF"/>
                  </a:solidFill>
                  <a:latin typeface="Code Pro Bold"/>
                </a:rPr>
                <a:t>What is </a:t>
              </a:r>
            </a:p>
            <a:p>
              <a:pPr algn="ctr" marL="0" indent="0" lvl="0">
                <a:lnSpc>
                  <a:spcPts val="9959"/>
                </a:lnSpc>
                <a:spcBef>
                  <a:spcPct val="0"/>
                </a:spcBef>
              </a:pPr>
              <a:r>
                <a:rPr lang="en-US" sz="8299" u="none">
                  <a:solidFill>
                    <a:srgbClr val="FFFFFF"/>
                  </a:solidFill>
                  <a:latin typeface="Code Pro Bold"/>
                </a:rPr>
                <a:t>Mental Health?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796074" y="3859715"/>
              <a:ext cx="7499613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Code Pro"/>
                </a:rPr>
                <a:t>Is it a state of mind?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0479" y="2023165"/>
            <a:ext cx="8231742" cy="653394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840136" y="2526409"/>
            <a:ext cx="7419164" cy="5234183"/>
            <a:chOff x="0" y="0"/>
            <a:chExt cx="9892218" cy="69789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892218" cy="336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959"/>
                </a:lnSpc>
                <a:spcBef>
                  <a:spcPct val="0"/>
                </a:spcBef>
              </a:pPr>
              <a:r>
                <a:rPr lang="en-US" sz="8299" u="none">
                  <a:solidFill>
                    <a:srgbClr val="FFFFFF"/>
                  </a:solidFill>
                  <a:latin typeface="Code Pro Bold"/>
                </a:rPr>
                <a:t>Defining Mental Health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52596"/>
              <a:ext cx="9892218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Code Pro Bold"/>
                </a:rPr>
                <a:t>Mental health is a positive concept. 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Code Pro Bold"/>
                </a:rPr>
                <a:t>It encompasses our emotions, our psyche, and our social interactions.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434080"/>
              <a:ext cx="9892218" cy="544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6142787"/>
            <a:ext cx="4266886" cy="414421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42876"/>
            <a:ext cx="8499266" cy="405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59"/>
              </a:lnSpc>
            </a:pPr>
            <a:r>
              <a:rPr lang="en-US" sz="9599">
                <a:solidFill>
                  <a:srgbClr val="FFFFFF"/>
                </a:solidFill>
                <a:latin typeface="Code Pro Bold"/>
              </a:rPr>
              <a:t>Looking for your Mental Health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589814"/>
            <a:ext cx="6554605" cy="55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3"/>
              </a:lnSpc>
              <a:spcBef>
                <a:spcPct val="0"/>
              </a:spcBef>
            </a:pPr>
            <a:r>
              <a:rPr lang="en-US" sz="3195">
                <a:solidFill>
                  <a:srgbClr val="FFFFFF"/>
                </a:solidFill>
                <a:latin typeface="Code Pro Light Bold"/>
              </a:rPr>
              <a:t>We got your back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96520" y="-99235"/>
            <a:ext cx="10386235" cy="103862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335864" y="1028700"/>
            <a:ext cx="7272909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80272" y="1881113"/>
            <a:ext cx="6303725" cy="3702504"/>
            <a:chOff x="0" y="0"/>
            <a:chExt cx="8404966" cy="49366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404966" cy="3382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8299">
                  <a:solidFill>
                    <a:srgbClr val="FFFFFF"/>
                  </a:solidFill>
                  <a:latin typeface="Code Pro Bold"/>
                </a:rPr>
                <a:t>Mentisano</a:t>
              </a:r>
            </a:p>
            <a:p>
              <a:pPr algn="l" marL="0" indent="0" lvl="0">
                <a:lnSpc>
                  <a:spcPts val="9959"/>
                </a:lnSpc>
                <a:spcBef>
                  <a:spcPct val="0"/>
                </a:spcBef>
              </a:pPr>
              <a:r>
                <a:rPr lang="en-US" sz="8299" u="none">
                  <a:solidFill>
                    <a:srgbClr val="FFFFFF"/>
                  </a:solidFill>
                  <a:latin typeface="Code Pro Bold"/>
                </a:rPr>
                <a:t>Agenda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22882"/>
              <a:ext cx="6940137" cy="1113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ode Pro"/>
                </a:rPr>
                <a:t>To teach you mental health?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ode Pro"/>
                </a:rPr>
                <a:t>BIG NOOOO!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07898" y="5834137"/>
            <a:ext cx="6848473" cy="302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de Pro"/>
              </a:rPr>
              <a:t>Do you want to relax and be calm?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Do you want to make yourself fit and healthy?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Felling bored, play some games?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Do you want to consult a therapist?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FFFFFF"/>
                </a:solidFill>
                <a:latin typeface="Code Pro"/>
              </a:rPr>
              <a:t>Want to spend time with someone who understands you?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3966" y="2191582"/>
            <a:ext cx="8510034" cy="590383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838044" y="2301901"/>
            <a:ext cx="7421256" cy="5683197"/>
            <a:chOff x="0" y="0"/>
            <a:chExt cx="9895009" cy="757759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895009" cy="503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959"/>
                </a:lnSpc>
                <a:spcBef>
                  <a:spcPct val="0"/>
                </a:spcBef>
              </a:pPr>
              <a:r>
                <a:rPr lang="en-US" sz="8299" u="none">
                  <a:solidFill>
                    <a:srgbClr val="FFFFFF"/>
                  </a:solidFill>
                  <a:latin typeface="Code Pro Bold"/>
                </a:rPr>
                <a:t>More Common than You Think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484248"/>
              <a:ext cx="9013693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Code Pro Bold"/>
                </a:rPr>
                <a:t>1 in 5 adults experienced a mental health concern in the past year.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32766"/>
              <a:ext cx="9013693" cy="544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ode Pro"/>
                </a:rPr>
                <a:t>Let's reduce that ratio!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C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2743" y="1228449"/>
            <a:ext cx="8920976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533911" y="3239502"/>
            <a:ext cx="7007228" cy="3807995"/>
            <a:chOff x="0" y="0"/>
            <a:chExt cx="9342971" cy="50773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342971" cy="397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 u="none">
                  <a:solidFill>
                    <a:srgbClr val="FFFFFF"/>
                  </a:solidFill>
                  <a:latin typeface="Code Pro Bold"/>
                </a:rPr>
                <a:t>How Do I Maintain Positive Mental Health?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532497"/>
              <a:ext cx="6769458" cy="544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0633" y="7849667"/>
            <a:ext cx="2437333" cy="24373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DAEwFyR_lB0</dc:identifier>
  <dcterms:modified xsi:type="dcterms:W3CDTF">2011-08-01T06:04:30Z</dcterms:modified>
  <cp:revision>1</cp:revision>
  <dc:title>Mentisano PPT</dc:title>
</cp:coreProperties>
</file>